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5"/>
  </p:notesMasterIdLst>
  <p:sldIdLst>
    <p:sldId id="342" r:id="rId2"/>
    <p:sldId id="352" r:id="rId3"/>
    <p:sldId id="351" r:id="rId4"/>
    <p:sldId id="348" r:id="rId5"/>
    <p:sldId id="353" r:id="rId6"/>
    <p:sldId id="355" r:id="rId7"/>
    <p:sldId id="356" r:id="rId8"/>
    <p:sldId id="359" r:id="rId9"/>
    <p:sldId id="357" r:id="rId10"/>
    <p:sldId id="354" r:id="rId11"/>
    <p:sldId id="358" r:id="rId12"/>
    <p:sldId id="360" r:id="rId13"/>
    <p:sldId id="3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5646"/>
  </p:normalViewPr>
  <p:slideViewPr>
    <p:cSldViewPr snapToGrid="0" snapToObjects="1" showGuides="1">
      <p:cViewPr>
        <p:scale>
          <a:sx n="75" d="100"/>
          <a:sy n="75" d="100"/>
        </p:scale>
        <p:origin x="946" y="1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Notencrypt</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pPr>
              <a:lnSpc>
                <a:spcPct val="150000"/>
              </a:lnSpc>
            </a:pPr>
            <a:r>
              <a:rPr lang="en-US" sz="2800" spc="300" dirty="0"/>
              <a:t>Notencrypt sees all, Knows all !</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3" y="5652494"/>
            <a:ext cx="12192000" cy="1323440"/>
          </a:xfrm>
        </p:spPr>
        <p:txBody>
          <a:bodyPr/>
          <a:lstStyle/>
          <a:p>
            <a:r>
              <a:rPr lang="en-US" dirty="0"/>
              <a:t>DEVESH KUMAR                    BOBY DUBEY                  UTKARSH KUMAR</a:t>
            </a:r>
          </a:p>
        </p:txBody>
      </p:sp>
      <p:pic>
        <p:nvPicPr>
          <p:cNvPr id="6" name="Picture 5">
            <a:extLst>
              <a:ext uri="{FF2B5EF4-FFF2-40B4-BE49-F238E27FC236}">
                <a16:creationId xmlns:a16="http://schemas.microsoft.com/office/drawing/2014/main" id="{4D6F808B-1A02-5576-AD1F-00F9A47DCD76}"/>
              </a:ext>
            </a:extLst>
          </p:cNvPr>
          <p:cNvPicPr>
            <a:picLocks noChangeAspect="1"/>
          </p:cNvPicPr>
          <p:nvPr/>
        </p:nvPicPr>
        <p:blipFill>
          <a:blip r:embed="rId2"/>
          <a:stretch>
            <a:fillRect/>
          </a:stretch>
        </p:blipFill>
        <p:spPr>
          <a:xfrm>
            <a:off x="4943641" y="746943"/>
            <a:ext cx="2304717" cy="2215644"/>
          </a:xfrm>
          <a:prstGeom prst="rect">
            <a:avLst/>
          </a:prstGeom>
        </p:spPr>
      </p:pic>
    </p:spTree>
    <p:extLst>
      <p:ext uri="{BB962C8B-B14F-4D97-AF65-F5344CB8AC3E}">
        <p14:creationId xmlns:p14="http://schemas.microsoft.com/office/powerpoint/2010/main" val="2498031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24AA-0939-7B45-DFB9-0CE62FF4EC3A}"/>
              </a:ext>
            </a:extLst>
          </p:cNvPr>
          <p:cNvSpPr>
            <a:spLocks noGrp="1"/>
          </p:cNvSpPr>
          <p:nvPr>
            <p:ph type="title"/>
          </p:nvPr>
        </p:nvSpPr>
        <p:spPr>
          <a:xfrm>
            <a:off x="0" y="1384119"/>
            <a:ext cx="12192000" cy="2044881"/>
          </a:xfrm>
        </p:spPr>
        <p:txBody>
          <a:bodyPr/>
          <a:lstStyle/>
          <a:p>
            <a:r>
              <a:rPr lang="en-US" sz="2200" spc="300" dirty="0">
                <a:solidFill>
                  <a:schemeClr val="bg1"/>
                </a:solidFill>
              </a:rPr>
              <a:t>The software segment accounted for the majority of the market with around 80% share in 2019 and is expected to maintain its dominance through 2026 Rising usage for securing enterprise IP and mitigating financial risks associated with loss or theft of confidential data is likely to boost the segment growth Encryption software emerged as a viable solution for ensuring compliance with data privacy regulations.</a:t>
            </a:r>
            <a:endParaRPr lang="en-IN" sz="2200" spc="300" dirty="0">
              <a:solidFill>
                <a:schemeClr val="bg1"/>
              </a:solidFill>
            </a:endParaRPr>
          </a:p>
        </p:txBody>
      </p:sp>
      <p:sp>
        <p:nvSpPr>
          <p:cNvPr id="10" name="Text Placeholder 9">
            <a:extLst>
              <a:ext uri="{FF2B5EF4-FFF2-40B4-BE49-F238E27FC236}">
                <a16:creationId xmlns:a16="http://schemas.microsoft.com/office/drawing/2014/main" id="{DBC0923D-7EFC-9159-BF5E-A41F2A2A5C05}"/>
              </a:ext>
            </a:extLst>
          </p:cNvPr>
          <p:cNvSpPr>
            <a:spLocks noGrp="1"/>
          </p:cNvSpPr>
          <p:nvPr>
            <p:ph type="body" sz="quarter" idx="10"/>
          </p:nvPr>
        </p:nvSpPr>
        <p:spPr>
          <a:xfrm>
            <a:off x="472123" y="3617573"/>
            <a:ext cx="11145520" cy="2682008"/>
          </a:xfrm>
        </p:spPr>
        <p:txBody>
          <a:bodyPr/>
          <a:lstStyle/>
          <a:p>
            <a:pPr marL="342900" indent="-342900" algn="l">
              <a:buFont typeface="Arial" panose="020B0604020202020204" pitchFamily="34" charset="0"/>
              <a:buChar char="•"/>
            </a:pPr>
            <a:r>
              <a:rPr lang="en-IN" dirty="0">
                <a:solidFill>
                  <a:schemeClr val="accent6">
                    <a:lumMod val="40000"/>
                    <a:lumOff val="60000"/>
                  </a:schemeClr>
                </a:solidFill>
              </a:rPr>
              <a:t>Stringent regulations on cybersecurity and data privacy compliances. </a:t>
            </a:r>
          </a:p>
          <a:p>
            <a:pPr marL="342900" indent="-342900" algn="l">
              <a:buFont typeface="Arial" panose="020B0604020202020204" pitchFamily="34" charset="0"/>
              <a:buChar char="•"/>
            </a:pPr>
            <a:r>
              <a:rPr lang="en-IN" dirty="0">
                <a:solidFill>
                  <a:schemeClr val="accent6">
                    <a:lumMod val="40000"/>
                    <a:lumOff val="60000"/>
                  </a:schemeClr>
                </a:solidFill>
              </a:rPr>
              <a:t>Rising concerns over securing enterprise Intellectual Property (IP) assets. </a:t>
            </a:r>
          </a:p>
          <a:p>
            <a:pPr marL="342900" indent="-342900" algn="l">
              <a:buFont typeface="Arial" panose="020B0604020202020204" pitchFamily="34" charset="0"/>
              <a:buChar char="•"/>
            </a:pPr>
            <a:r>
              <a:rPr lang="en-IN" dirty="0">
                <a:solidFill>
                  <a:schemeClr val="accent6">
                    <a:lumMod val="40000"/>
                    <a:lumOff val="60000"/>
                  </a:schemeClr>
                </a:solidFill>
              </a:rPr>
              <a:t>The increasing proliferation of cloud and virtualization technologies. </a:t>
            </a:r>
          </a:p>
          <a:p>
            <a:pPr marL="342900" indent="-342900" algn="l">
              <a:buFont typeface="Arial" panose="020B0604020202020204" pitchFamily="34" charset="0"/>
              <a:buChar char="•"/>
            </a:pPr>
            <a:r>
              <a:rPr lang="en-IN" dirty="0">
                <a:solidFill>
                  <a:schemeClr val="accent6">
                    <a:lumMod val="40000"/>
                    <a:lumOff val="60000"/>
                  </a:schemeClr>
                </a:solidFill>
              </a:rPr>
              <a:t>The growing trend of Bring Your Own Devices (BYOD) among enterprises</a:t>
            </a:r>
          </a:p>
        </p:txBody>
      </p:sp>
      <p:sp>
        <p:nvSpPr>
          <p:cNvPr id="7" name="Footer Placeholder 6">
            <a:extLst>
              <a:ext uri="{FF2B5EF4-FFF2-40B4-BE49-F238E27FC236}">
                <a16:creationId xmlns:a16="http://schemas.microsoft.com/office/drawing/2014/main" id="{74CDD347-11D7-CEA8-A99B-8BB3EDCBA70B}"/>
              </a:ext>
            </a:extLst>
          </p:cNvPr>
          <p:cNvSpPr>
            <a:spLocks noGrp="1"/>
          </p:cNvSpPr>
          <p:nvPr>
            <p:ph type="ftr" sz="quarter" idx="4294967295"/>
          </p:nvPr>
        </p:nvSpPr>
        <p:spPr>
          <a:xfrm>
            <a:off x="0" y="6237288"/>
            <a:ext cx="2600325" cy="365125"/>
          </a:xfrm>
        </p:spPr>
        <p:txBody>
          <a:bodyPr/>
          <a:lstStyle/>
          <a:p>
            <a:r>
              <a:rPr lang="en-US" dirty="0"/>
              <a:t>Notencrypt</a:t>
            </a:r>
          </a:p>
        </p:txBody>
      </p:sp>
      <p:sp>
        <p:nvSpPr>
          <p:cNvPr id="8" name="Slide Number Placeholder 7">
            <a:extLst>
              <a:ext uri="{FF2B5EF4-FFF2-40B4-BE49-F238E27FC236}">
                <a16:creationId xmlns:a16="http://schemas.microsoft.com/office/drawing/2014/main" id="{62A9E3F7-DA89-9241-9ECC-0BF1D51DE558}"/>
              </a:ext>
            </a:extLst>
          </p:cNvPr>
          <p:cNvSpPr>
            <a:spLocks noGrp="1"/>
          </p:cNvSpPr>
          <p:nvPr>
            <p:ph type="sldNum" sz="quarter" idx="4294967295"/>
          </p:nvPr>
        </p:nvSpPr>
        <p:spPr>
          <a:xfrm>
            <a:off x="9448800" y="6226175"/>
            <a:ext cx="2743200" cy="365125"/>
          </a:xfrm>
        </p:spPr>
        <p:txBody>
          <a:bodyPr/>
          <a:lstStyle/>
          <a:p>
            <a:fld id="{FE024F78-56A6-7740-B68D-8D4D026EDF3F}" type="slidenum">
              <a:rPr lang="en-US" smtClean="0"/>
              <a:pPr/>
              <a:t>10</a:t>
            </a:fld>
            <a:endParaRPr lang="en-US" dirty="0"/>
          </a:p>
        </p:txBody>
      </p:sp>
      <p:sp>
        <p:nvSpPr>
          <p:cNvPr id="11" name="Footer Placeholder 6">
            <a:extLst>
              <a:ext uri="{FF2B5EF4-FFF2-40B4-BE49-F238E27FC236}">
                <a16:creationId xmlns:a16="http://schemas.microsoft.com/office/drawing/2014/main" id="{0829963C-FEAE-F143-6509-62B6E361074C}"/>
              </a:ext>
            </a:extLst>
          </p:cNvPr>
          <p:cNvSpPr txBox="1">
            <a:spLocks/>
          </p:cNvSpPr>
          <p:nvPr/>
        </p:nvSpPr>
        <p:spPr>
          <a:xfrm>
            <a:off x="4083323" y="600233"/>
            <a:ext cx="3760197" cy="59531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spc="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b="1" u="sng" dirty="0"/>
              <a:t>Growth Drivers:</a:t>
            </a:r>
            <a:r>
              <a:rPr lang="en-US" sz="2000" b="1" u="sng" dirty="0"/>
              <a:t> </a:t>
            </a:r>
          </a:p>
        </p:txBody>
      </p:sp>
    </p:spTree>
    <p:extLst>
      <p:ext uri="{BB962C8B-B14F-4D97-AF65-F5344CB8AC3E}">
        <p14:creationId xmlns:p14="http://schemas.microsoft.com/office/powerpoint/2010/main" val="3824190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2A03-308C-66E0-4033-737BA7D7A6B6}"/>
              </a:ext>
            </a:extLst>
          </p:cNvPr>
          <p:cNvSpPr>
            <a:spLocks noGrp="1"/>
          </p:cNvSpPr>
          <p:nvPr>
            <p:ph type="title"/>
          </p:nvPr>
        </p:nvSpPr>
        <p:spPr>
          <a:xfrm>
            <a:off x="-182880" y="101600"/>
            <a:ext cx="12191998" cy="1323440"/>
          </a:xfrm>
        </p:spPr>
        <p:txBody>
          <a:bodyPr/>
          <a:lstStyle/>
          <a:p>
            <a:r>
              <a:rPr lang="en-IN" sz="4400" spc="300" dirty="0">
                <a:solidFill>
                  <a:schemeClr val="bg1"/>
                </a:solidFill>
              </a:rPr>
              <a:t>Revenue Model</a:t>
            </a:r>
          </a:p>
        </p:txBody>
      </p:sp>
      <p:sp>
        <p:nvSpPr>
          <p:cNvPr id="3" name="Subtitle 2">
            <a:extLst>
              <a:ext uri="{FF2B5EF4-FFF2-40B4-BE49-F238E27FC236}">
                <a16:creationId xmlns:a16="http://schemas.microsoft.com/office/drawing/2014/main" id="{A07EF27F-AC08-3F0F-D5FE-9A549979B43B}"/>
              </a:ext>
            </a:extLst>
          </p:cNvPr>
          <p:cNvSpPr>
            <a:spLocks noGrp="1"/>
          </p:cNvSpPr>
          <p:nvPr>
            <p:ph type="subTitle" idx="1"/>
          </p:nvPr>
        </p:nvSpPr>
        <p:spPr>
          <a:xfrm>
            <a:off x="411480" y="1425040"/>
            <a:ext cx="11369040" cy="4673600"/>
          </a:xfrm>
        </p:spPr>
        <p:txBody>
          <a:bodyPr/>
          <a:lstStyle/>
          <a:p>
            <a:pPr algn="l">
              <a:lnSpc>
                <a:spcPct val="100000"/>
              </a:lnSpc>
              <a:buFont typeface="+mj-lt"/>
              <a:buAutoNum type="arabicPeriod"/>
            </a:pPr>
            <a:r>
              <a:rPr lang="en-US" sz="2000" b="0" i="0" spc="0" dirty="0">
                <a:effectLst/>
                <a:latin typeface="+mj-lt"/>
              </a:rPr>
              <a:t> </a:t>
            </a:r>
            <a:r>
              <a:rPr lang="en-US" sz="2000" b="1" i="1" u="sng" spc="0" dirty="0">
                <a:effectLst/>
                <a:latin typeface="+mj-lt"/>
              </a:rPr>
              <a:t>Freemium Model</a:t>
            </a:r>
            <a:r>
              <a:rPr lang="en-US" sz="2000" b="1" i="0" u="sng" spc="0" dirty="0">
                <a:solidFill>
                  <a:srgbClr val="D1D5DB"/>
                </a:solidFill>
                <a:effectLst/>
                <a:latin typeface="+mj-lt"/>
              </a:rPr>
              <a:t>:</a:t>
            </a:r>
            <a:r>
              <a:rPr lang="en-US" sz="2000" b="0" i="0" spc="0" dirty="0">
                <a:solidFill>
                  <a:srgbClr val="D1D5DB"/>
                </a:solidFill>
                <a:effectLst/>
                <a:latin typeface="+mj-lt"/>
              </a:rPr>
              <a:t> The basic version of the software can be offered for free, while advanced features, such as higher levels of encryption, cloud backup, and multi-device sync, can be offered for a subscription fee.</a:t>
            </a:r>
          </a:p>
          <a:p>
            <a:pPr algn="l">
              <a:lnSpc>
                <a:spcPct val="100000"/>
              </a:lnSpc>
              <a:buFont typeface="+mj-lt"/>
              <a:buAutoNum type="arabicPeriod"/>
            </a:pPr>
            <a:r>
              <a:rPr lang="en-US" sz="2000" b="0" i="0" spc="0" dirty="0">
                <a:solidFill>
                  <a:srgbClr val="D1D5DB"/>
                </a:solidFill>
                <a:effectLst/>
                <a:latin typeface="+mj-lt"/>
              </a:rPr>
              <a:t> </a:t>
            </a:r>
            <a:r>
              <a:rPr lang="en-US" sz="2000" b="1" i="1" u="sng" spc="0" dirty="0">
                <a:latin typeface="+mj-lt"/>
              </a:rPr>
              <a:t>Subscription Service</a:t>
            </a:r>
            <a:r>
              <a:rPr lang="en-US" sz="2000" b="1" i="1" u="sng" spc="0" dirty="0">
                <a:solidFill>
                  <a:srgbClr val="D1D5DB"/>
                </a:solidFill>
                <a:latin typeface="+mj-lt"/>
              </a:rPr>
              <a:t>: </a:t>
            </a:r>
            <a:r>
              <a:rPr lang="en-US" sz="2000" b="0" i="0" spc="0" dirty="0">
                <a:solidFill>
                  <a:srgbClr val="D1D5DB"/>
                </a:solidFill>
                <a:effectLst/>
                <a:latin typeface="+mj-lt"/>
              </a:rPr>
              <a:t>Later the software can be offered as a subscription service, where users pay a monthly or annual fee to access the software's features, including encryption, password protection, and secure syncing.</a:t>
            </a:r>
          </a:p>
          <a:p>
            <a:pPr algn="l">
              <a:lnSpc>
                <a:spcPct val="100000"/>
              </a:lnSpc>
              <a:buFont typeface="+mj-lt"/>
              <a:buAutoNum type="arabicPeriod"/>
            </a:pPr>
            <a:r>
              <a:rPr lang="en-US" sz="2000" b="0" i="0" spc="0" dirty="0">
                <a:solidFill>
                  <a:srgbClr val="D1D5DB"/>
                </a:solidFill>
                <a:effectLst/>
                <a:latin typeface="+mj-lt"/>
              </a:rPr>
              <a:t> </a:t>
            </a:r>
            <a:r>
              <a:rPr lang="en-US" sz="2000" b="1" i="1" u="sng" spc="0" dirty="0">
                <a:effectLst/>
                <a:latin typeface="+mj-lt"/>
              </a:rPr>
              <a:t>One-time Purchase</a:t>
            </a:r>
            <a:r>
              <a:rPr lang="en-US" sz="2000" b="0" i="0" spc="0" dirty="0">
                <a:effectLst/>
                <a:latin typeface="+mj-lt"/>
              </a:rPr>
              <a:t>: </a:t>
            </a:r>
            <a:r>
              <a:rPr lang="en-US" sz="2000" b="0" i="0" spc="0" dirty="0">
                <a:solidFill>
                  <a:srgbClr val="D1D5DB"/>
                </a:solidFill>
                <a:effectLst/>
                <a:latin typeface="+mj-lt"/>
              </a:rPr>
              <a:t>The software can be offered for a one-time purchase fee, which would include all the features, including encryption, password protection, and syncing.</a:t>
            </a:r>
          </a:p>
          <a:p>
            <a:pPr algn="l">
              <a:lnSpc>
                <a:spcPct val="100000"/>
              </a:lnSpc>
              <a:buFont typeface="+mj-lt"/>
              <a:buAutoNum type="arabicPeriod"/>
            </a:pPr>
            <a:r>
              <a:rPr lang="en-US" sz="2000" b="0" i="1" spc="0" dirty="0">
                <a:solidFill>
                  <a:srgbClr val="D1D5DB"/>
                </a:solidFill>
                <a:effectLst/>
                <a:latin typeface="+mj-lt"/>
              </a:rPr>
              <a:t> </a:t>
            </a:r>
            <a:r>
              <a:rPr lang="en-US" sz="2000" b="1" i="1" u="sng" spc="0" dirty="0">
                <a:effectLst/>
                <a:latin typeface="+mj-lt"/>
              </a:rPr>
              <a:t>In-App Advertising</a:t>
            </a:r>
            <a:r>
              <a:rPr lang="en-US" sz="2000" b="0" i="0" spc="0" dirty="0">
                <a:solidFill>
                  <a:srgbClr val="D1D5DB"/>
                </a:solidFill>
                <a:effectLst/>
                <a:latin typeface="+mj-lt"/>
              </a:rPr>
              <a:t>: The app can be offered for free with advertisements, which would generate revenue for the software developer.</a:t>
            </a:r>
          </a:p>
          <a:p>
            <a:pPr algn="l">
              <a:lnSpc>
                <a:spcPct val="100000"/>
              </a:lnSpc>
              <a:buFont typeface="+mj-lt"/>
              <a:buAutoNum type="arabicPeriod"/>
            </a:pPr>
            <a:r>
              <a:rPr lang="en-US" sz="2000" b="0" i="0" spc="0" dirty="0">
                <a:solidFill>
                  <a:srgbClr val="D1D5DB"/>
                </a:solidFill>
                <a:effectLst/>
                <a:latin typeface="+mj-lt"/>
              </a:rPr>
              <a:t> </a:t>
            </a:r>
            <a:r>
              <a:rPr lang="en-US" sz="2000" b="1" i="1" u="sng" spc="0" dirty="0">
                <a:effectLst/>
                <a:latin typeface="+mj-lt"/>
              </a:rPr>
              <a:t>Enterprise Service: </a:t>
            </a:r>
            <a:r>
              <a:rPr lang="en-US" sz="2000" b="0" i="0" spc="0" dirty="0">
                <a:solidFill>
                  <a:srgbClr val="D1D5DB"/>
                </a:solidFill>
                <a:effectLst/>
                <a:latin typeface="+mj-lt"/>
              </a:rPr>
              <a:t>The app can be offered to businesses and organizations as a secure note-taking and collaboration tool, with advanced security features such as encryption and multi-factor authentication. The revenue would be generated through licensing fees and/or subscription fees.</a:t>
            </a:r>
          </a:p>
        </p:txBody>
      </p:sp>
    </p:spTree>
    <p:extLst>
      <p:ext uri="{BB962C8B-B14F-4D97-AF65-F5344CB8AC3E}">
        <p14:creationId xmlns:p14="http://schemas.microsoft.com/office/powerpoint/2010/main" val="714772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5D7763C-F8AB-58C2-E8B6-EE85D32FC43A}"/>
              </a:ext>
            </a:extLst>
          </p:cNvPr>
          <p:cNvSpPr>
            <a:spLocks noGrp="1"/>
          </p:cNvSpPr>
          <p:nvPr>
            <p:ph type="body" sz="quarter" idx="10"/>
          </p:nvPr>
        </p:nvSpPr>
        <p:spPr/>
        <p:txBody>
          <a:bodyPr/>
          <a:lstStyle/>
          <a:p>
            <a:endParaRPr lang="en-IN" dirty="0"/>
          </a:p>
          <a:p>
            <a:endParaRPr lang="en-IN" dirty="0"/>
          </a:p>
        </p:txBody>
      </p:sp>
      <p:sp>
        <p:nvSpPr>
          <p:cNvPr id="6" name="TextBox 5">
            <a:extLst>
              <a:ext uri="{FF2B5EF4-FFF2-40B4-BE49-F238E27FC236}">
                <a16:creationId xmlns:a16="http://schemas.microsoft.com/office/drawing/2014/main" id="{D0311F9D-AC31-2CEB-F62E-73564C9FB667}"/>
              </a:ext>
            </a:extLst>
          </p:cNvPr>
          <p:cNvSpPr txBox="1"/>
          <p:nvPr/>
        </p:nvSpPr>
        <p:spPr>
          <a:xfrm>
            <a:off x="1484109" y="1002193"/>
            <a:ext cx="9007042" cy="1508105"/>
          </a:xfrm>
          <a:prstGeom prst="rect">
            <a:avLst/>
          </a:prstGeom>
          <a:noFill/>
        </p:spPr>
        <p:txBody>
          <a:bodyPr wrap="square">
            <a:spAutoFit/>
          </a:bodyPr>
          <a:lstStyle/>
          <a:p>
            <a:endParaRPr lang="en-US" sz="2800" b="0" i="0" dirty="0">
              <a:solidFill>
                <a:schemeClr val="bg1"/>
              </a:solidFill>
              <a:effectLst/>
              <a:latin typeface="Söhne"/>
            </a:endParaRPr>
          </a:p>
          <a:p>
            <a:r>
              <a:rPr lang="en-US" sz="3200" b="0" i="0" dirty="0">
                <a:solidFill>
                  <a:srgbClr val="D1D5DB"/>
                </a:solidFill>
                <a:effectLst/>
                <a:latin typeface="Söhne"/>
              </a:rPr>
              <a:t>"Your notes, your privacy - keep them safe with us” </a:t>
            </a:r>
          </a:p>
          <a:p>
            <a:r>
              <a:rPr lang="en-US" sz="3200" dirty="0">
                <a:solidFill>
                  <a:srgbClr val="D1D5DB"/>
                </a:solidFill>
                <a:latin typeface="Söhne"/>
              </a:rPr>
              <a:t>                                                              - Notencrypt </a:t>
            </a:r>
            <a:endParaRPr lang="en-US" sz="3200" dirty="0">
              <a:solidFill>
                <a:schemeClr val="bg1"/>
              </a:solidFill>
              <a:latin typeface="Söhne"/>
            </a:endParaRPr>
          </a:p>
        </p:txBody>
      </p:sp>
      <p:pic>
        <p:nvPicPr>
          <p:cNvPr id="10" name="Picture 9">
            <a:extLst>
              <a:ext uri="{FF2B5EF4-FFF2-40B4-BE49-F238E27FC236}">
                <a16:creationId xmlns:a16="http://schemas.microsoft.com/office/drawing/2014/main" id="{79F2E4E9-70B6-41B2-9CF5-5BAFE4B993D4}"/>
              </a:ext>
            </a:extLst>
          </p:cNvPr>
          <p:cNvPicPr>
            <a:picLocks noChangeAspect="1"/>
          </p:cNvPicPr>
          <p:nvPr/>
        </p:nvPicPr>
        <p:blipFill>
          <a:blip r:embed="rId2"/>
          <a:stretch>
            <a:fillRect/>
          </a:stretch>
        </p:blipFill>
        <p:spPr>
          <a:xfrm>
            <a:off x="725499" y="751840"/>
            <a:ext cx="10524261" cy="5577859"/>
          </a:xfrm>
          <a:prstGeom prst="rect">
            <a:avLst/>
          </a:prstGeom>
          <a:ln>
            <a:solidFill>
              <a:schemeClr val="tx1"/>
            </a:solidFill>
          </a:ln>
          <a:effectLst>
            <a:glow rad="228600">
              <a:schemeClr val="accent4">
                <a:satMod val="175000"/>
                <a:alpha val="40000"/>
              </a:schemeClr>
            </a:glow>
          </a:effectLst>
          <a:scene3d>
            <a:camera prst="obliqueBottomLeft"/>
            <a:lightRig rig="threePt" dir="t"/>
          </a:scene3d>
        </p:spPr>
      </p:pic>
    </p:spTree>
    <p:extLst>
      <p:ext uri="{BB962C8B-B14F-4D97-AF65-F5344CB8AC3E}">
        <p14:creationId xmlns:p14="http://schemas.microsoft.com/office/powerpoint/2010/main" val="440272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1006371" y="3426704"/>
            <a:ext cx="3767257" cy="1712662"/>
          </a:xfrm>
        </p:spPr>
        <p:txBody>
          <a:bodyPr/>
          <a:lstStyle/>
          <a:p>
            <a:r>
              <a:rPr lang="en-US" dirty="0"/>
              <a:t>Boby Dubey</a:t>
            </a:r>
          </a:p>
          <a:p>
            <a:r>
              <a:rPr lang="en-US" dirty="0"/>
              <a:t>Devesh Kumar</a:t>
            </a:r>
          </a:p>
          <a:p>
            <a:r>
              <a:rPr lang="en-US" dirty="0"/>
              <a:t>Utkarsh Kumar</a:t>
            </a:r>
          </a:p>
          <a:p>
            <a:r>
              <a:rPr lang="en-US" dirty="0"/>
              <a:t>dubeyboby0593@gmail.com</a:t>
            </a:r>
          </a:p>
          <a:p>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a:xfrm>
            <a:off x="336405" y="6237287"/>
            <a:ext cx="1858155" cy="365125"/>
          </a:xfrm>
        </p:spPr>
        <p:txBody>
          <a:bodyPr/>
          <a:lstStyle/>
          <a:p>
            <a:r>
              <a:rPr lang="en-US" dirty="0"/>
              <a:t>Notencrypt</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13</a:t>
            </a:fld>
            <a:endParaRPr lang="en-US" dirty="0"/>
          </a:p>
        </p:txBody>
      </p:sp>
      <p:pic>
        <p:nvPicPr>
          <p:cNvPr id="4" name="Picture 3">
            <a:extLst>
              <a:ext uri="{FF2B5EF4-FFF2-40B4-BE49-F238E27FC236}">
                <a16:creationId xmlns:a16="http://schemas.microsoft.com/office/drawing/2014/main" id="{8C7CD3F3-7273-AD65-AB1C-2F828F610B91}"/>
              </a:ext>
            </a:extLst>
          </p:cNvPr>
          <p:cNvPicPr>
            <a:picLocks noChangeAspect="1"/>
          </p:cNvPicPr>
          <p:nvPr/>
        </p:nvPicPr>
        <p:blipFill>
          <a:blip r:embed="rId2"/>
          <a:stretch>
            <a:fillRect/>
          </a:stretch>
        </p:blipFill>
        <p:spPr>
          <a:xfrm>
            <a:off x="8639" y="5139365"/>
            <a:ext cx="1728721" cy="1796862"/>
          </a:xfrm>
          <a:prstGeom prst="rect">
            <a:avLst/>
          </a:prstGeom>
        </p:spPr>
      </p:pic>
      <p:pic>
        <p:nvPicPr>
          <p:cNvPr id="10" name="Picture 9">
            <a:extLst>
              <a:ext uri="{FF2B5EF4-FFF2-40B4-BE49-F238E27FC236}">
                <a16:creationId xmlns:a16="http://schemas.microsoft.com/office/drawing/2014/main" id="{102D167A-8AB2-ECCE-E4CC-DE6C844BB162}"/>
              </a:ext>
            </a:extLst>
          </p:cNvPr>
          <p:cNvPicPr>
            <a:picLocks noChangeAspect="1"/>
          </p:cNvPicPr>
          <p:nvPr/>
        </p:nvPicPr>
        <p:blipFill>
          <a:blip r:embed="rId3"/>
          <a:stretch>
            <a:fillRect/>
          </a:stretch>
        </p:blipFill>
        <p:spPr>
          <a:xfrm>
            <a:off x="6111542" y="1315720"/>
            <a:ext cx="6080457" cy="3804920"/>
          </a:xfrm>
          <a:prstGeom prst="rect">
            <a:avLst/>
          </a:prstGeom>
        </p:spPr>
      </p:pic>
    </p:spTree>
    <p:extLst>
      <p:ext uri="{BB962C8B-B14F-4D97-AF65-F5344CB8AC3E}">
        <p14:creationId xmlns:p14="http://schemas.microsoft.com/office/powerpoint/2010/main" val="790024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760975" y="439536"/>
            <a:ext cx="10670049" cy="1325563"/>
          </a:xfrm>
        </p:spPr>
        <p:txBody>
          <a:bodyPr/>
          <a:lstStyle/>
          <a:p>
            <a:r>
              <a:rPr lang="en-US" sz="3600" dirty="0"/>
              <a:t>Is your Data secure? Because Privacy matters</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973624" y="1849244"/>
            <a:ext cx="10192216" cy="1412116"/>
          </a:xfrm>
        </p:spPr>
        <p:txBody>
          <a:bodyPr/>
          <a:lstStyle/>
          <a:p>
            <a:pPr algn="just"/>
            <a:r>
              <a:rPr lang="en-US" b="0" i="0" dirty="0">
                <a:solidFill>
                  <a:srgbClr val="BDC1C6"/>
                </a:solidFill>
                <a:effectLst/>
                <a:latin typeface="+mj-lt"/>
              </a:rPr>
              <a:t>A total of </a:t>
            </a:r>
            <a:r>
              <a:rPr lang="en-US" b="1" i="0" dirty="0">
                <a:solidFill>
                  <a:srgbClr val="BDC1C6"/>
                </a:solidFill>
                <a:effectLst/>
                <a:latin typeface="+mj-lt"/>
              </a:rPr>
              <a:t>310,855,487 accounts were leaked in 2022</a:t>
            </a:r>
            <a:r>
              <a:rPr lang="en-US" b="0" i="0" dirty="0">
                <a:solidFill>
                  <a:srgbClr val="BDC1C6"/>
                </a:solidFill>
                <a:effectLst/>
                <a:latin typeface="+mj-lt"/>
              </a:rPr>
              <a:t> – a third of the 959,327,963 occurrences seen in 2021. Year-over-year breach rates were 67.6% lower in 2022 than in 2021. Moreover, 10 accounts were leaked every second last year, as opposed to 30 accounts in 2021</a:t>
            </a:r>
            <a:endParaRPr lang="en-US" dirty="0">
              <a:latin typeface="+mj-lt"/>
            </a:endParaRP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479482" y="3368804"/>
            <a:ext cx="2661920" cy="1718635"/>
          </a:xfrm>
        </p:spPr>
        <p:txBody>
          <a:bodyPr/>
          <a:lstStyle/>
          <a:p>
            <a:r>
              <a:rPr lang="en-US" dirty="0"/>
              <a:t>Is Data Safety your Priority?</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622801" y="3358082"/>
            <a:ext cx="2764938" cy="1721355"/>
          </a:xfrm>
        </p:spPr>
        <p:txBody>
          <a:bodyPr/>
          <a:lstStyle/>
          <a:p>
            <a:r>
              <a:rPr lang="en-US" dirty="0"/>
              <a:t>Is Privacy a </a:t>
            </a:r>
          </a:p>
          <a:p>
            <a:r>
              <a:rPr lang="en-US" dirty="0"/>
              <a:t>Human Right?</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8125381" y="3360802"/>
            <a:ext cx="2857579" cy="1726637"/>
          </a:xfrm>
        </p:spPr>
        <p:txBody>
          <a:bodyPr/>
          <a:lstStyle/>
          <a:p>
            <a:endParaRPr lang="en-US" dirty="0"/>
          </a:p>
          <a:p>
            <a:r>
              <a:rPr lang="en-US" dirty="0"/>
              <a:t>Why is your Data important for your Business? </a:t>
            </a:r>
          </a:p>
          <a:p>
            <a:endParaRPr lang="en-US"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a:xfrm>
            <a:off x="683750" y="6107430"/>
            <a:ext cx="2661920" cy="365125"/>
          </a:xfrm>
        </p:spPr>
        <p:txBody>
          <a:bodyPr/>
          <a:lstStyle/>
          <a:p>
            <a:r>
              <a:rPr lang="en-US" dirty="0"/>
              <a:t>Notencrypt</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2</a:t>
            </a:fld>
            <a:endParaRPr lang="en-US" dirty="0"/>
          </a:p>
        </p:txBody>
      </p:sp>
      <p:pic>
        <p:nvPicPr>
          <p:cNvPr id="3" name="Picture 2">
            <a:extLst>
              <a:ext uri="{FF2B5EF4-FFF2-40B4-BE49-F238E27FC236}">
                <a16:creationId xmlns:a16="http://schemas.microsoft.com/office/drawing/2014/main" id="{E7D3E89F-53F1-A144-6CD9-09EE922562BA}"/>
              </a:ext>
            </a:extLst>
          </p:cNvPr>
          <p:cNvPicPr>
            <a:picLocks noChangeAspect="1"/>
          </p:cNvPicPr>
          <p:nvPr/>
        </p:nvPicPr>
        <p:blipFill>
          <a:blip r:embed="rId3"/>
          <a:stretch>
            <a:fillRect/>
          </a:stretch>
        </p:blipFill>
        <p:spPr>
          <a:xfrm>
            <a:off x="338309" y="4885389"/>
            <a:ext cx="1772292" cy="1842150"/>
          </a:xfrm>
          <a:prstGeom prst="rect">
            <a:avLst/>
          </a:prstGeom>
        </p:spPr>
      </p:pic>
    </p:spTree>
    <p:extLst>
      <p:ext uri="{BB962C8B-B14F-4D97-AF65-F5344CB8AC3E}">
        <p14:creationId xmlns:p14="http://schemas.microsoft.com/office/powerpoint/2010/main" val="39841822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358367" y="0"/>
            <a:ext cx="6910627" cy="1164882"/>
          </a:xfrm>
        </p:spPr>
        <p:txBody>
          <a:bodyPr/>
          <a:lstStyle/>
          <a:p>
            <a:r>
              <a:rPr lang="en-US" sz="4000" u="sng" dirty="0"/>
              <a:t>Problem Statement</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246607" y="1345259"/>
            <a:ext cx="7993153" cy="1164882"/>
          </a:xfrm>
        </p:spPr>
        <p:txBody>
          <a:bodyPr/>
          <a:lstStyle/>
          <a:p>
            <a:pPr>
              <a:spcBef>
                <a:spcPts val="1800"/>
              </a:spcBef>
              <a:spcAft>
                <a:spcPts val="1200"/>
              </a:spcAft>
            </a:pPr>
            <a:r>
              <a:rPr lang="en-US" dirty="0"/>
              <a:t>In today’s digital age, the need for encryption in data has become increasingly important due to the following reasons:</a:t>
            </a:r>
          </a:p>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336405" y="2580182"/>
            <a:ext cx="8208156" cy="4115258"/>
          </a:xfrm>
        </p:spPr>
        <p:txBody>
          <a:bodyPr/>
          <a:lstStyle/>
          <a:p>
            <a:pPr algn="just"/>
            <a:r>
              <a:rPr lang="en-US" sz="1550" b="1" i="0" dirty="0">
                <a:solidFill>
                  <a:srgbClr val="D1D5DB"/>
                </a:solidFill>
                <a:effectLst/>
                <a:latin typeface="+mj-lt"/>
              </a:rPr>
              <a:t>Data Security</a:t>
            </a:r>
            <a:r>
              <a:rPr lang="en-US" sz="1550" b="0" i="0" dirty="0">
                <a:solidFill>
                  <a:srgbClr val="D1D5DB"/>
                </a:solidFill>
                <a:effectLst/>
                <a:latin typeface="+mj-lt"/>
              </a:rPr>
              <a:t>: The amount of data being generated and transmitted over the internet is massive.</a:t>
            </a:r>
          </a:p>
          <a:p>
            <a:pPr algn="just"/>
            <a:r>
              <a:rPr lang="en-US" sz="1550" b="1" i="0" dirty="0">
                <a:solidFill>
                  <a:srgbClr val="D1D5DB"/>
                </a:solidFill>
                <a:effectLst/>
                <a:latin typeface="+mj-lt"/>
              </a:rPr>
              <a:t>Privacy:</a:t>
            </a:r>
            <a:r>
              <a:rPr lang="en-US" sz="1550" b="0" i="0" dirty="0">
                <a:solidFill>
                  <a:srgbClr val="D1D5DB"/>
                </a:solidFill>
                <a:effectLst/>
                <a:latin typeface="+mj-lt"/>
              </a:rPr>
              <a:t> With the increasing use of online services and social media, individual privacy has become a major concern.</a:t>
            </a:r>
          </a:p>
          <a:p>
            <a:pPr algn="just"/>
            <a:r>
              <a:rPr lang="en-US" sz="1550" b="1" i="0" dirty="0">
                <a:solidFill>
                  <a:srgbClr val="D1D5DB"/>
                </a:solidFill>
                <a:effectLst/>
                <a:latin typeface="+mj-lt"/>
              </a:rPr>
              <a:t>Compliance</a:t>
            </a:r>
            <a:r>
              <a:rPr lang="en-US" sz="1550" b="0" i="0" dirty="0">
                <a:solidFill>
                  <a:srgbClr val="D1D5DB"/>
                </a:solidFill>
                <a:effectLst/>
                <a:latin typeface="+mj-lt"/>
              </a:rPr>
              <a:t>: Many organizations are required by law to encrypt certain types of data. For example, the Health Insurance Portability and Accountability Act (HIPAA) requires healthcare organizations to encrypt patient data.</a:t>
            </a:r>
          </a:p>
          <a:p>
            <a:pPr algn="just"/>
            <a:r>
              <a:rPr lang="en-US" sz="1550" b="1" i="0" dirty="0">
                <a:solidFill>
                  <a:srgbClr val="D1D5DB"/>
                </a:solidFill>
                <a:effectLst/>
                <a:latin typeface="+mj-lt"/>
              </a:rPr>
              <a:t>Reputation</a:t>
            </a:r>
            <a:r>
              <a:rPr lang="en-US" sz="1550" b="0" i="0" dirty="0">
                <a:solidFill>
                  <a:srgbClr val="D1D5DB"/>
                </a:solidFill>
                <a:effectLst/>
                <a:latin typeface="+mj-lt"/>
              </a:rPr>
              <a:t>: If sensitive data is stolen or compromised, it can result in a loss of trust and reputation for an organization</a:t>
            </a:r>
            <a:r>
              <a:rPr lang="en-US" sz="1550" dirty="0">
                <a:solidFill>
                  <a:srgbClr val="D1D5DB"/>
                </a:solidFill>
                <a:latin typeface="+mj-lt"/>
              </a:rPr>
              <a:t>.</a:t>
            </a:r>
            <a:endParaRPr lang="en-US" sz="1550" dirty="0">
              <a:latin typeface="+mj-lt"/>
            </a:endParaRP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5" y="6237287"/>
            <a:ext cx="1339995" cy="365125"/>
          </a:xfrm>
        </p:spPr>
        <p:txBody>
          <a:bodyPr/>
          <a:lstStyle/>
          <a:p>
            <a:r>
              <a:rPr lang="en-US" dirty="0"/>
              <a:t>Notencrypt</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5" name="Picture 4">
            <a:extLst>
              <a:ext uri="{FF2B5EF4-FFF2-40B4-BE49-F238E27FC236}">
                <a16:creationId xmlns:a16="http://schemas.microsoft.com/office/drawing/2014/main" id="{4B27E1A5-67A5-21FA-EDF2-2419E2B3018A}"/>
              </a:ext>
            </a:extLst>
          </p:cNvPr>
          <p:cNvPicPr>
            <a:picLocks noChangeAspect="1"/>
          </p:cNvPicPr>
          <p:nvPr/>
        </p:nvPicPr>
        <p:blipFill>
          <a:blip r:embed="rId2"/>
          <a:stretch>
            <a:fillRect/>
          </a:stretch>
        </p:blipFill>
        <p:spPr>
          <a:xfrm>
            <a:off x="8830678" y="40640"/>
            <a:ext cx="3310522" cy="1754576"/>
          </a:xfrm>
          <a:prstGeom prst="rect">
            <a:avLst/>
          </a:prstGeom>
        </p:spPr>
      </p:pic>
      <p:pic>
        <p:nvPicPr>
          <p:cNvPr id="6" name="Picture 5">
            <a:extLst>
              <a:ext uri="{FF2B5EF4-FFF2-40B4-BE49-F238E27FC236}">
                <a16:creationId xmlns:a16="http://schemas.microsoft.com/office/drawing/2014/main" id="{00529FEC-2DD4-230F-C77F-755AA6DDFC56}"/>
              </a:ext>
            </a:extLst>
          </p:cNvPr>
          <p:cNvPicPr>
            <a:picLocks noChangeAspect="1"/>
          </p:cNvPicPr>
          <p:nvPr/>
        </p:nvPicPr>
        <p:blipFill>
          <a:blip r:embed="rId3"/>
          <a:stretch>
            <a:fillRect/>
          </a:stretch>
        </p:blipFill>
        <p:spPr>
          <a:xfrm>
            <a:off x="9501791" y="2580182"/>
            <a:ext cx="2187023" cy="2102499"/>
          </a:xfrm>
          <a:prstGeom prst="rect">
            <a:avLst/>
          </a:prstGeom>
        </p:spPr>
      </p:pic>
    </p:spTree>
    <p:extLst>
      <p:ext uri="{BB962C8B-B14F-4D97-AF65-F5344CB8AC3E}">
        <p14:creationId xmlns:p14="http://schemas.microsoft.com/office/powerpoint/2010/main" val="2249031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pPr algn="l"/>
            <a:r>
              <a:rPr lang="en-US" b="1" i="0" dirty="0">
                <a:effectLst/>
              </a:rPr>
              <a:t>Society relies on secure encryption</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075047" y="1477140"/>
            <a:ext cx="5100381" cy="4211186"/>
          </a:xfrm>
        </p:spPr>
        <p:txBody>
          <a:bodyPr/>
          <a:lstStyle/>
          <a:p>
            <a:r>
              <a:rPr lang="en-US" b="1" i="0" dirty="0">
                <a:solidFill>
                  <a:schemeClr val="bg1"/>
                </a:solidFill>
                <a:effectLst/>
              </a:rPr>
              <a:t>Secure encrypted communication </a:t>
            </a:r>
            <a:r>
              <a:rPr lang="en-US" b="0" i="0" dirty="0">
                <a:solidFill>
                  <a:schemeClr val="bg1"/>
                </a:solidFill>
                <a:effectLst/>
              </a:rPr>
              <a:t>doesn't just prevent government agencies from reading the communications of criminals, it also prevents criminals from reading the communications of ordinary citizens.</a:t>
            </a:r>
            <a:endParaRPr lang="en-US" dirty="0">
              <a:solidFill>
                <a:schemeClr val="bg1"/>
              </a:solidFill>
            </a:endParaRP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966224" y="1741565"/>
            <a:ext cx="4250416" cy="3374870"/>
          </a:xfrm>
        </p:spPr>
        <p:txBody>
          <a:bodyPr/>
          <a:lstStyle/>
          <a:p>
            <a:pPr algn="l"/>
            <a:r>
              <a:rPr lang="en-US" b="1" i="0" dirty="0">
                <a:solidFill>
                  <a:schemeClr val="bg1"/>
                </a:solidFill>
                <a:effectLst/>
              </a:rPr>
              <a:t>Encryption</a:t>
            </a:r>
            <a:r>
              <a:rPr lang="en-US" i="0" dirty="0">
                <a:solidFill>
                  <a:schemeClr val="bg1"/>
                </a:solidFill>
                <a:effectLst/>
              </a:rPr>
              <a:t> is one of the most effective ways to protect data from unauthorized access. By encrypting data, even if a hacker gains access to it, they won't be able to read it without the decryption key.</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336405" y="6237287"/>
            <a:ext cx="1187595" cy="365125"/>
          </a:xfrm>
        </p:spPr>
        <p:txBody>
          <a:bodyPr/>
          <a:lstStyle/>
          <a:p>
            <a:r>
              <a:rPr lang="en-US" dirty="0"/>
              <a:t>Notencrypt</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pic>
        <p:nvPicPr>
          <p:cNvPr id="15" name="Picture 14">
            <a:extLst>
              <a:ext uri="{FF2B5EF4-FFF2-40B4-BE49-F238E27FC236}">
                <a16:creationId xmlns:a16="http://schemas.microsoft.com/office/drawing/2014/main" id="{41F7C1BC-328A-C2F6-8053-543E8AF799C4}"/>
              </a:ext>
            </a:extLst>
          </p:cNvPr>
          <p:cNvPicPr>
            <a:picLocks noChangeAspect="1"/>
          </p:cNvPicPr>
          <p:nvPr/>
        </p:nvPicPr>
        <p:blipFill rotWithShape="1">
          <a:blip r:embed="rId2"/>
          <a:srcRect l="4470" t="31195" r="7631" b="33966"/>
          <a:stretch/>
        </p:blipFill>
        <p:spPr>
          <a:xfrm>
            <a:off x="2133600" y="5105002"/>
            <a:ext cx="7479918" cy="1376440"/>
          </a:xfrm>
          <a:prstGeom prst="rect">
            <a:avLst/>
          </a:prstGeom>
        </p:spPr>
      </p:pic>
    </p:spTree>
    <p:extLst>
      <p:ext uri="{BB962C8B-B14F-4D97-AF65-F5344CB8AC3E}">
        <p14:creationId xmlns:p14="http://schemas.microsoft.com/office/powerpoint/2010/main" val="3049025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4E00-1608-F358-55E3-698605EE25C8}"/>
              </a:ext>
            </a:extLst>
          </p:cNvPr>
          <p:cNvSpPr>
            <a:spLocks noGrp="1"/>
          </p:cNvSpPr>
          <p:nvPr>
            <p:ph type="title"/>
          </p:nvPr>
        </p:nvSpPr>
        <p:spPr>
          <a:xfrm>
            <a:off x="-81280" y="0"/>
            <a:ext cx="12191998" cy="1323440"/>
          </a:xfrm>
        </p:spPr>
        <p:txBody>
          <a:bodyPr/>
          <a:lstStyle/>
          <a:p>
            <a:r>
              <a:rPr lang="en-IN" spc="300" dirty="0">
                <a:solidFill>
                  <a:schemeClr val="bg1"/>
                </a:solidFill>
              </a:rPr>
              <a:t>Why </a:t>
            </a:r>
            <a:r>
              <a:rPr lang="en-IN" spc="300" dirty="0" err="1">
                <a:solidFill>
                  <a:schemeClr val="bg1"/>
                </a:solidFill>
              </a:rPr>
              <a:t>Notencrypt</a:t>
            </a:r>
            <a:r>
              <a:rPr lang="en-IN" dirty="0">
                <a:solidFill>
                  <a:schemeClr val="bg1"/>
                </a:solidFill>
              </a:rPr>
              <a:t>?</a:t>
            </a:r>
          </a:p>
        </p:txBody>
      </p:sp>
      <p:sp>
        <p:nvSpPr>
          <p:cNvPr id="3" name="Subtitle 2">
            <a:extLst>
              <a:ext uri="{FF2B5EF4-FFF2-40B4-BE49-F238E27FC236}">
                <a16:creationId xmlns:a16="http://schemas.microsoft.com/office/drawing/2014/main" id="{F7105EA7-179D-7AE7-A341-6D15FEE2D6A8}"/>
              </a:ext>
            </a:extLst>
          </p:cNvPr>
          <p:cNvSpPr>
            <a:spLocks noGrp="1"/>
          </p:cNvSpPr>
          <p:nvPr>
            <p:ph type="subTitle" idx="1"/>
          </p:nvPr>
        </p:nvSpPr>
        <p:spPr>
          <a:xfrm>
            <a:off x="81282" y="1150948"/>
            <a:ext cx="12191997" cy="781119"/>
          </a:xfrm>
        </p:spPr>
        <p:txBody>
          <a:bodyPr/>
          <a:lstStyle/>
          <a:p>
            <a:pPr algn="just"/>
            <a:r>
              <a:rPr lang="en-US" sz="1800" spc="0" dirty="0"/>
              <a:t>Notencrypt is an application that uses encryption to protect user data. With a multi-layer encryption mechanism that includes the widely used SHA-512 algorithm combined with different secure algorithms, Notencrypt ensures that all data entered into the application is secure and protected from unauthorized access. The application provides a number of features, including encrypted notes, reminders, voice authentication, and the ability to store encrypted messages and audio files for users. Notencrypt is designed to be user-friendly, with a simple and intuitive interface that allows users to easily navigate the application.</a:t>
            </a:r>
            <a:endParaRPr lang="en-IN" sz="1800" spc="0" dirty="0"/>
          </a:p>
        </p:txBody>
      </p:sp>
      <p:pic>
        <p:nvPicPr>
          <p:cNvPr id="5" name="Picture 4">
            <a:extLst>
              <a:ext uri="{FF2B5EF4-FFF2-40B4-BE49-F238E27FC236}">
                <a16:creationId xmlns:a16="http://schemas.microsoft.com/office/drawing/2014/main" id="{6BC31F21-3EAE-BDB7-7582-F5D9D8E8920B}"/>
              </a:ext>
            </a:extLst>
          </p:cNvPr>
          <p:cNvPicPr>
            <a:picLocks noChangeAspect="1"/>
          </p:cNvPicPr>
          <p:nvPr/>
        </p:nvPicPr>
        <p:blipFill rotWithShape="1">
          <a:blip r:embed="rId2"/>
          <a:srcRect t="19480" b="15828"/>
          <a:stretch/>
        </p:blipFill>
        <p:spPr>
          <a:xfrm>
            <a:off x="1814290" y="2905759"/>
            <a:ext cx="8426990" cy="2327393"/>
          </a:xfrm>
          <a:prstGeom prst="rect">
            <a:avLst/>
          </a:prstGeom>
        </p:spPr>
      </p:pic>
      <p:sp>
        <p:nvSpPr>
          <p:cNvPr id="7" name="TextBox 6">
            <a:extLst>
              <a:ext uri="{FF2B5EF4-FFF2-40B4-BE49-F238E27FC236}">
                <a16:creationId xmlns:a16="http://schemas.microsoft.com/office/drawing/2014/main" id="{5C8AF913-2A52-B5A0-774B-F67B7FFDF910}"/>
              </a:ext>
            </a:extLst>
          </p:cNvPr>
          <p:cNvSpPr txBox="1"/>
          <p:nvPr/>
        </p:nvSpPr>
        <p:spPr>
          <a:xfrm>
            <a:off x="1508760" y="5536038"/>
            <a:ext cx="9337040" cy="1446550"/>
          </a:xfrm>
          <a:prstGeom prst="rect">
            <a:avLst/>
          </a:prstGeom>
          <a:noFill/>
        </p:spPr>
        <p:txBody>
          <a:bodyPr wrap="square">
            <a:spAutoFit/>
          </a:bodyPr>
          <a:lstStyle/>
          <a:p>
            <a:pPr algn="ctr"/>
            <a:r>
              <a:rPr lang="en-US" dirty="0">
                <a:solidFill>
                  <a:schemeClr val="accent6">
                    <a:lumMod val="40000"/>
                    <a:lumOff val="60000"/>
                  </a:schemeClr>
                </a:solidFill>
                <a:latin typeface="+mj-lt"/>
              </a:rPr>
              <a:t>This prevents attackers or anyone with unauthorized access from intercepting and reading sensitive data, protecting user privacy. </a:t>
            </a:r>
          </a:p>
          <a:p>
            <a:pPr algn="ctr"/>
            <a:r>
              <a:rPr lang="en-US" dirty="0">
                <a:solidFill>
                  <a:schemeClr val="accent6">
                    <a:lumMod val="40000"/>
                    <a:lumOff val="60000"/>
                  </a:schemeClr>
                </a:solidFill>
                <a:latin typeface="+mj-lt"/>
              </a:rPr>
              <a:t>Security: Encryption helps prevent data breaches, whether the data is in transit or at rest.</a:t>
            </a:r>
            <a:endParaRPr lang="en-IN" dirty="0">
              <a:solidFill>
                <a:schemeClr val="accent6">
                  <a:lumMod val="40000"/>
                  <a:lumOff val="60000"/>
                </a:schemeClr>
              </a:solidFill>
              <a:latin typeface="+mj-lt"/>
            </a:endParaRPr>
          </a:p>
          <a:p>
            <a:pPr algn="ctr"/>
            <a:endParaRPr lang="en-IN" sz="1600" spc="0" dirty="0">
              <a:solidFill>
                <a:schemeClr val="accent6">
                  <a:lumMod val="40000"/>
                  <a:lumOff val="60000"/>
                </a:schemeClr>
              </a:solidFill>
              <a:latin typeface="+mj-lt"/>
            </a:endParaRPr>
          </a:p>
        </p:txBody>
      </p:sp>
    </p:spTree>
    <p:extLst>
      <p:ext uri="{BB962C8B-B14F-4D97-AF65-F5344CB8AC3E}">
        <p14:creationId xmlns:p14="http://schemas.microsoft.com/office/powerpoint/2010/main" val="3092282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2EBF-D286-7C4B-39E0-BAA42B49C87B}"/>
              </a:ext>
            </a:extLst>
          </p:cNvPr>
          <p:cNvSpPr>
            <a:spLocks noGrp="1"/>
          </p:cNvSpPr>
          <p:nvPr>
            <p:ph type="title"/>
          </p:nvPr>
        </p:nvSpPr>
        <p:spPr>
          <a:xfrm>
            <a:off x="142243" y="-33156"/>
            <a:ext cx="11409681" cy="1323440"/>
          </a:xfrm>
        </p:spPr>
        <p:txBody>
          <a:bodyPr/>
          <a:lstStyle/>
          <a:p>
            <a:r>
              <a:rPr lang="en-IN" sz="4000" u="sng" spc="300" dirty="0">
                <a:solidFill>
                  <a:schemeClr val="bg1"/>
                </a:solidFill>
              </a:rPr>
              <a:t>Business Model</a:t>
            </a:r>
          </a:p>
        </p:txBody>
      </p:sp>
      <p:sp>
        <p:nvSpPr>
          <p:cNvPr id="3" name="Subtitle 2">
            <a:extLst>
              <a:ext uri="{FF2B5EF4-FFF2-40B4-BE49-F238E27FC236}">
                <a16:creationId xmlns:a16="http://schemas.microsoft.com/office/drawing/2014/main" id="{6A3516DF-8B56-C449-3D94-69BC484D9EA3}"/>
              </a:ext>
            </a:extLst>
          </p:cNvPr>
          <p:cNvSpPr>
            <a:spLocks noGrp="1"/>
          </p:cNvSpPr>
          <p:nvPr>
            <p:ph type="subTitle" idx="1"/>
          </p:nvPr>
        </p:nvSpPr>
        <p:spPr>
          <a:xfrm>
            <a:off x="706121" y="1640265"/>
            <a:ext cx="10779757" cy="3265784"/>
          </a:xfrm>
        </p:spPr>
        <p:txBody>
          <a:bodyPr/>
          <a:lstStyle/>
          <a:p>
            <a:pPr algn="just"/>
            <a:r>
              <a:rPr lang="en-US" sz="2600" b="0" i="0" spc="300" dirty="0">
                <a:effectLst/>
                <a:latin typeface="+mj-lt"/>
              </a:rPr>
              <a:t>From a business standpoint, it will become possible to delegate the execution of an encryption algorithm within an application software while retaining the confidentiality of the data. </a:t>
            </a:r>
          </a:p>
          <a:p>
            <a:pPr algn="just"/>
            <a:endParaRPr lang="en-US" sz="200" b="0" i="0" spc="300" dirty="0">
              <a:effectLst/>
              <a:latin typeface="+mj-lt"/>
            </a:endParaRPr>
          </a:p>
          <a:p>
            <a:r>
              <a:rPr lang="en-US" sz="2800" b="1" i="0" spc="300" dirty="0">
                <a:effectLst/>
                <a:latin typeface="+mj-lt"/>
              </a:rPr>
              <a:t>This can be a major game-changer for the industry and change the cloud industry.</a:t>
            </a:r>
            <a:endParaRPr lang="en-IN" sz="2800" spc="300" dirty="0">
              <a:latin typeface="+mj-lt"/>
            </a:endParaRPr>
          </a:p>
        </p:txBody>
      </p:sp>
      <p:sp>
        <p:nvSpPr>
          <p:cNvPr id="4" name="Text Placeholder 3">
            <a:extLst>
              <a:ext uri="{FF2B5EF4-FFF2-40B4-BE49-F238E27FC236}">
                <a16:creationId xmlns:a16="http://schemas.microsoft.com/office/drawing/2014/main" id="{8892B455-5A0C-9573-1F07-631C3862F41E}"/>
              </a:ext>
            </a:extLst>
          </p:cNvPr>
          <p:cNvSpPr>
            <a:spLocks noGrp="1"/>
          </p:cNvSpPr>
          <p:nvPr>
            <p:ph type="body" sz="quarter" idx="10"/>
          </p:nvPr>
        </p:nvSpPr>
        <p:spPr/>
        <p:txBody>
          <a:bodyPr/>
          <a:lstStyle/>
          <a:p>
            <a:endParaRPr lang="en-IN" dirty="0"/>
          </a:p>
        </p:txBody>
      </p:sp>
      <p:pic>
        <p:nvPicPr>
          <p:cNvPr id="5" name="Picture 4">
            <a:extLst>
              <a:ext uri="{FF2B5EF4-FFF2-40B4-BE49-F238E27FC236}">
                <a16:creationId xmlns:a16="http://schemas.microsoft.com/office/drawing/2014/main" id="{FB334E6D-F13F-EB05-60BD-EC0D1BC9CC50}"/>
              </a:ext>
            </a:extLst>
          </p:cNvPr>
          <p:cNvPicPr>
            <a:picLocks noChangeAspect="1"/>
          </p:cNvPicPr>
          <p:nvPr/>
        </p:nvPicPr>
        <p:blipFill rotWithShape="1">
          <a:blip r:embed="rId2"/>
          <a:srcRect l="4470" t="31195" r="7631" b="33966"/>
          <a:stretch/>
        </p:blipFill>
        <p:spPr>
          <a:xfrm>
            <a:off x="2315401" y="5479550"/>
            <a:ext cx="7194359" cy="1376440"/>
          </a:xfrm>
          <a:prstGeom prst="rect">
            <a:avLst/>
          </a:prstGeom>
        </p:spPr>
      </p:pic>
    </p:spTree>
    <p:extLst>
      <p:ext uri="{BB962C8B-B14F-4D97-AF65-F5344CB8AC3E}">
        <p14:creationId xmlns:p14="http://schemas.microsoft.com/office/powerpoint/2010/main" val="943707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14CB-E0B1-30E6-AE65-EA657CB9CB36}"/>
              </a:ext>
            </a:extLst>
          </p:cNvPr>
          <p:cNvSpPr>
            <a:spLocks noGrp="1"/>
          </p:cNvSpPr>
          <p:nvPr>
            <p:ph type="title"/>
          </p:nvPr>
        </p:nvSpPr>
        <p:spPr>
          <a:xfrm>
            <a:off x="3037840" y="17644"/>
            <a:ext cx="5872480" cy="1089796"/>
          </a:xfrm>
        </p:spPr>
        <p:txBody>
          <a:bodyPr/>
          <a:lstStyle/>
          <a:p>
            <a:r>
              <a:rPr lang="en-IN" sz="4000" spc="300" dirty="0">
                <a:solidFill>
                  <a:schemeClr val="bg1"/>
                </a:solidFill>
              </a:rPr>
              <a:t>Market Size</a:t>
            </a:r>
          </a:p>
        </p:txBody>
      </p:sp>
      <p:sp>
        <p:nvSpPr>
          <p:cNvPr id="4" name="Text Placeholder 3">
            <a:extLst>
              <a:ext uri="{FF2B5EF4-FFF2-40B4-BE49-F238E27FC236}">
                <a16:creationId xmlns:a16="http://schemas.microsoft.com/office/drawing/2014/main" id="{FD3F0AE8-3F07-545E-D7E8-872FAA17A279}"/>
              </a:ext>
            </a:extLst>
          </p:cNvPr>
          <p:cNvSpPr>
            <a:spLocks noGrp="1"/>
          </p:cNvSpPr>
          <p:nvPr>
            <p:ph type="body" sz="quarter" idx="10"/>
          </p:nvPr>
        </p:nvSpPr>
        <p:spPr/>
        <p:txBody>
          <a:bodyPr/>
          <a:lstStyle/>
          <a:p>
            <a:endParaRPr lang="en-IN" dirty="0"/>
          </a:p>
        </p:txBody>
      </p:sp>
      <p:sp>
        <p:nvSpPr>
          <p:cNvPr id="6" name="TextBox 5">
            <a:extLst>
              <a:ext uri="{FF2B5EF4-FFF2-40B4-BE49-F238E27FC236}">
                <a16:creationId xmlns:a16="http://schemas.microsoft.com/office/drawing/2014/main" id="{AB011C08-0F61-6843-315A-BE2D634BB1A3}"/>
              </a:ext>
            </a:extLst>
          </p:cNvPr>
          <p:cNvSpPr txBox="1"/>
          <p:nvPr/>
        </p:nvSpPr>
        <p:spPr>
          <a:xfrm>
            <a:off x="1097280" y="1100624"/>
            <a:ext cx="10007600" cy="1785104"/>
          </a:xfrm>
          <a:prstGeom prst="rect">
            <a:avLst/>
          </a:prstGeom>
          <a:noFill/>
        </p:spPr>
        <p:txBody>
          <a:bodyPr wrap="square">
            <a:spAutoFit/>
          </a:bodyPr>
          <a:lstStyle/>
          <a:p>
            <a:r>
              <a:rPr lang="en-US" sz="2200" dirty="0">
                <a:solidFill>
                  <a:schemeClr val="bg1"/>
                </a:solidFill>
                <a:latin typeface="+mj-lt"/>
              </a:rPr>
              <a:t>The Encryption Software Market size exceeded </a:t>
            </a:r>
            <a:r>
              <a:rPr lang="en-US" sz="2200" b="1" dirty="0">
                <a:solidFill>
                  <a:schemeClr val="bg1"/>
                </a:solidFill>
                <a:latin typeface="+mj-lt"/>
              </a:rPr>
              <a:t>USD 6 billion </a:t>
            </a:r>
            <a:r>
              <a:rPr lang="en-US" sz="2200" dirty="0">
                <a:solidFill>
                  <a:schemeClr val="bg1"/>
                </a:solidFill>
                <a:latin typeface="+mj-lt"/>
              </a:rPr>
              <a:t>in </a:t>
            </a:r>
            <a:r>
              <a:rPr lang="en-US" sz="2200" b="1" dirty="0">
                <a:solidFill>
                  <a:schemeClr val="bg1"/>
                </a:solidFill>
                <a:latin typeface="+mj-lt"/>
              </a:rPr>
              <a:t>2019 </a:t>
            </a:r>
            <a:r>
              <a:rPr lang="en-US" sz="2200" dirty="0">
                <a:solidFill>
                  <a:schemeClr val="bg1"/>
                </a:solidFill>
                <a:latin typeface="+mj-lt"/>
              </a:rPr>
              <a:t>and is estimated to grow at over </a:t>
            </a:r>
            <a:r>
              <a:rPr lang="en-US" sz="2200" b="1" dirty="0">
                <a:solidFill>
                  <a:schemeClr val="bg1"/>
                </a:solidFill>
                <a:latin typeface="+mj-lt"/>
              </a:rPr>
              <a:t>15% CAGR between 2020 and 2026</a:t>
            </a:r>
            <a:r>
              <a:rPr lang="en-US" sz="2200" dirty="0">
                <a:solidFill>
                  <a:schemeClr val="bg1"/>
                </a:solidFill>
                <a:latin typeface="+mj-lt"/>
              </a:rPr>
              <a:t>. Enterprises are looking for increasing their data security by implementing encryption technologies over cloud platforms and mobile devices.</a:t>
            </a:r>
            <a:endParaRPr lang="en-IN" sz="2200" dirty="0">
              <a:solidFill>
                <a:schemeClr val="bg1"/>
              </a:solidFill>
              <a:latin typeface="+mj-lt"/>
            </a:endParaRPr>
          </a:p>
        </p:txBody>
      </p:sp>
      <p:sp>
        <p:nvSpPr>
          <p:cNvPr id="8" name="TextBox 7">
            <a:extLst>
              <a:ext uri="{FF2B5EF4-FFF2-40B4-BE49-F238E27FC236}">
                <a16:creationId xmlns:a16="http://schemas.microsoft.com/office/drawing/2014/main" id="{3A2AA2E4-42B9-846D-A461-56FAE6008496}"/>
              </a:ext>
            </a:extLst>
          </p:cNvPr>
          <p:cNvSpPr txBox="1"/>
          <p:nvPr/>
        </p:nvSpPr>
        <p:spPr>
          <a:xfrm>
            <a:off x="1003935" y="3060116"/>
            <a:ext cx="10184130" cy="2123658"/>
          </a:xfrm>
          <a:prstGeom prst="rect">
            <a:avLst/>
          </a:prstGeom>
          <a:noFill/>
        </p:spPr>
        <p:txBody>
          <a:bodyPr wrap="square">
            <a:spAutoFit/>
          </a:bodyPr>
          <a:lstStyle/>
          <a:p>
            <a:r>
              <a:rPr lang="en-US" sz="2200" b="0" i="0" dirty="0">
                <a:solidFill>
                  <a:srgbClr val="E9EDEF"/>
                </a:solidFill>
                <a:effectLst/>
                <a:latin typeface="+mj-lt"/>
              </a:rPr>
              <a:t>The factor contributing to the encryption software market growth is the rising concern over securing enterprise IP assets Key vendors are developing new solutions to address the protection of IP rights, proliferating the industry revenue However, complexities in encryption key management, easily available pirated &amp; open-source solutions, and stiff regulations on the import and sales may hinder the demand.</a:t>
            </a:r>
            <a:endParaRPr lang="en-IN" sz="2200" dirty="0">
              <a:latin typeface="+mj-lt"/>
            </a:endParaRPr>
          </a:p>
        </p:txBody>
      </p:sp>
      <p:pic>
        <p:nvPicPr>
          <p:cNvPr id="9" name="Picture 8">
            <a:extLst>
              <a:ext uri="{FF2B5EF4-FFF2-40B4-BE49-F238E27FC236}">
                <a16:creationId xmlns:a16="http://schemas.microsoft.com/office/drawing/2014/main" id="{AC5716CE-AF47-44F8-A56A-C348B816FCD7}"/>
              </a:ext>
            </a:extLst>
          </p:cNvPr>
          <p:cNvPicPr>
            <a:picLocks noChangeAspect="1"/>
          </p:cNvPicPr>
          <p:nvPr/>
        </p:nvPicPr>
        <p:blipFill rotWithShape="1">
          <a:blip r:embed="rId2"/>
          <a:srcRect l="4470" t="31195" r="7631" b="33966"/>
          <a:stretch/>
        </p:blipFill>
        <p:spPr>
          <a:xfrm>
            <a:off x="2315401" y="5520370"/>
            <a:ext cx="6980999" cy="1335620"/>
          </a:xfrm>
          <a:prstGeom prst="rect">
            <a:avLst/>
          </a:prstGeom>
        </p:spPr>
      </p:pic>
    </p:spTree>
    <p:extLst>
      <p:ext uri="{BB962C8B-B14F-4D97-AF65-F5344CB8AC3E}">
        <p14:creationId xmlns:p14="http://schemas.microsoft.com/office/powerpoint/2010/main" val="3274264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939E-6284-70CF-D53C-6335E7FF2136}"/>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9E706827-8952-7807-4794-13869D4163DC}"/>
              </a:ext>
            </a:extLst>
          </p:cNvPr>
          <p:cNvSpPr>
            <a:spLocks noGrp="1"/>
          </p:cNvSpPr>
          <p:nvPr>
            <p:ph type="subTitle" idx="1"/>
          </p:nvPr>
        </p:nvSpPr>
        <p:spPr/>
        <p:txBody>
          <a:bodyPr/>
          <a:lstStyle/>
          <a:p>
            <a:endParaRPr lang="en-IN"/>
          </a:p>
        </p:txBody>
      </p:sp>
      <p:sp>
        <p:nvSpPr>
          <p:cNvPr id="4" name="Text Placeholder 3">
            <a:extLst>
              <a:ext uri="{FF2B5EF4-FFF2-40B4-BE49-F238E27FC236}">
                <a16:creationId xmlns:a16="http://schemas.microsoft.com/office/drawing/2014/main" id="{E932EDFD-122F-38BD-E1E9-1AD75F695635}"/>
              </a:ext>
            </a:extLst>
          </p:cNvPr>
          <p:cNvSpPr>
            <a:spLocks noGrp="1"/>
          </p:cNvSpPr>
          <p:nvPr>
            <p:ph type="body" sz="quarter" idx="10"/>
          </p:nvPr>
        </p:nvSpPr>
        <p:spPr/>
        <p:txBody>
          <a:bodyPr/>
          <a:lstStyle/>
          <a:p>
            <a:endParaRPr lang="en-IN"/>
          </a:p>
        </p:txBody>
      </p:sp>
      <p:pic>
        <p:nvPicPr>
          <p:cNvPr id="6" name="Picture 5">
            <a:extLst>
              <a:ext uri="{FF2B5EF4-FFF2-40B4-BE49-F238E27FC236}">
                <a16:creationId xmlns:a16="http://schemas.microsoft.com/office/drawing/2014/main" id="{18D08A7E-68E9-728F-2E37-47D1EE5E8972}"/>
              </a:ext>
            </a:extLst>
          </p:cNvPr>
          <p:cNvPicPr>
            <a:picLocks noChangeAspect="1"/>
          </p:cNvPicPr>
          <p:nvPr/>
        </p:nvPicPr>
        <p:blipFill>
          <a:blip r:embed="rId2"/>
          <a:stretch>
            <a:fillRect/>
          </a:stretch>
        </p:blipFill>
        <p:spPr>
          <a:xfrm>
            <a:off x="-81280" y="-13490"/>
            <a:ext cx="12303757" cy="6983249"/>
          </a:xfrm>
          <a:prstGeom prst="rect">
            <a:avLst/>
          </a:prstGeom>
        </p:spPr>
      </p:pic>
    </p:spTree>
    <p:extLst>
      <p:ext uri="{BB962C8B-B14F-4D97-AF65-F5344CB8AC3E}">
        <p14:creationId xmlns:p14="http://schemas.microsoft.com/office/powerpoint/2010/main" val="33100374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8C315A9-D613-3AFA-EBC6-545510509073}"/>
              </a:ext>
            </a:extLst>
          </p:cNvPr>
          <p:cNvSpPr>
            <a:spLocks noGrp="1"/>
          </p:cNvSpPr>
          <p:nvPr>
            <p:ph type="subTitle" idx="1"/>
          </p:nvPr>
        </p:nvSpPr>
        <p:spPr>
          <a:xfrm>
            <a:off x="2926080" y="70709"/>
            <a:ext cx="5669280" cy="781119"/>
          </a:xfrm>
        </p:spPr>
        <p:txBody>
          <a:bodyPr/>
          <a:lstStyle/>
          <a:p>
            <a:r>
              <a:rPr lang="en-IN" b="1" u="sng" spc="300" dirty="0"/>
              <a:t>Industry Trends</a:t>
            </a:r>
          </a:p>
        </p:txBody>
      </p:sp>
      <p:sp>
        <p:nvSpPr>
          <p:cNvPr id="4" name="Text Placeholder 3">
            <a:extLst>
              <a:ext uri="{FF2B5EF4-FFF2-40B4-BE49-F238E27FC236}">
                <a16:creationId xmlns:a16="http://schemas.microsoft.com/office/drawing/2014/main" id="{2E0965A3-D379-F4C2-5806-CD8F55099C60}"/>
              </a:ext>
            </a:extLst>
          </p:cNvPr>
          <p:cNvSpPr>
            <a:spLocks noGrp="1"/>
          </p:cNvSpPr>
          <p:nvPr>
            <p:ph type="body" sz="quarter" idx="10"/>
          </p:nvPr>
        </p:nvSpPr>
        <p:spPr/>
        <p:txBody>
          <a:bodyPr/>
          <a:lstStyle/>
          <a:p>
            <a:endParaRPr lang="en-IN" dirty="0"/>
          </a:p>
        </p:txBody>
      </p:sp>
      <p:pic>
        <p:nvPicPr>
          <p:cNvPr id="6" name="Picture 5">
            <a:extLst>
              <a:ext uri="{FF2B5EF4-FFF2-40B4-BE49-F238E27FC236}">
                <a16:creationId xmlns:a16="http://schemas.microsoft.com/office/drawing/2014/main" id="{1CD69463-4962-C898-B11C-9D9CC855C3C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1000" contrast="54000"/>
                    </a14:imgEffect>
                  </a14:imgLayer>
                </a14:imgProps>
              </a:ext>
            </a:extLst>
          </a:blip>
          <a:srcRect r="7198"/>
          <a:stretch/>
        </p:blipFill>
        <p:spPr>
          <a:xfrm>
            <a:off x="184040" y="1057764"/>
            <a:ext cx="5911960" cy="3900316"/>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innerShdw blurRad="63500" dist="50800" dir="13500000">
              <a:prstClr val="black">
                <a:alpha val="50000"/>
              </a:prstClr>
            </a:innerShdw>
          </a:effectLst>
        </p:spPr>
      </p:pic>
      <p:pic>
        <p:nvPicPr>
          <p:cNvPr id="7" name="Picture 6">
            <a:extLst>
              <a:ext uri="{FF2B5EF4-FFF2-40B4-BE49-F238E27FC236}">
                <a16:creationId xmlns:a16="http://schemas.microsoft.com/office/drawing/2014/main" id="{93613160-C2DE-397A-EC11-F6FFD6A99956}"/>
              </a:ext>
            </a:extLst>
          </p:cNvPr>
          <p:cNvPicPr>
            <a:picLocks noChangeAspect="1"/>
          </p:cNvPicPr>
          <p:nvPr/>
        </p:nvPicPr>
        <p:blipFill rotWithShape="1">
          <a:blip r:embed="rId4"/>
          <a:srcRect l="4470" t="31195" r="7631" b="33966"/>
          <a:stretch/>
        </p:blipFill>
        <p:spPr>
          <a:xfrm>
            <a:off x="2315401" y="5539808"/>
            <a:ext cx="6879399" cy="1316182"/>
          </a:xfrm>
          <a:prstGeom prst="rect">
            <a:avLst/>
          </a:prstGeom>
        </p:spPr>
      </p:pic>
      <p:pic>
        <p:nvPicPr>
          <p:cNvPr id="9" name="Picture 8">
            <a:extLst>
              <a:ext uri="{FF2B5EF4-FFF2-40B4-BE49-F238E27FC236}">
                <a16:creationId xmlns:a16="http://schemas.microsoft.com/office/drawing/2014/main" id="{16CFB797-6E8C-6405-5C50-55E29491B24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46000"/>
                    </a14:imgEffect>
                    <a14:imgEffect>
                      <a14:brightnessContrast bright="8000" contrast="33000"/>
                    </a14:imgEffect>
                  </a14:imgLayer>
                </a14:imgProps>
              </a:ext>
            </a:extLst>
          </a:blip>
          <a:stretch>
            <a:fillRect/>
          </a:stretch>
        </p:blipFill>
        <p:spPr>
          <a:xfrm>
            <a:off x="6198296" y="1057764"/>
            <a:ext cx="5993705" cy="3900316"/>
          </a:xfrm>
          <a:prstGeom prst="rect">
            <a:avLst/>
          </a:prstGeom>
          <a:solidFill>
            <a:schemeClr val="bg1"/>
          </a:solidFill>
          <a:ln>
            <a:solidFill>
              <a:schemeClr val="bg1"/>
            </a:solidFill>
          </a:ln>
          <a:effectLst>
            <a:glow rad="63500">
              <a:schemeClr val="accent1">
                <a:satMod val="175000"/>
                <a:alpha val="40000"/>
              </a:schemeClr>
            </a:glow>
            <a:innerShdw blurRad="63500" dist="50800" dir="13500000">
              <a:prstClr val="black">
                <a:alpha val="50000"/>
              </a:prstClr>
            </a:innerShdw>
          </a:effectLst>
        </p:spPr>
      </p:pic>
    </p:spTree>
    <p:extLst>
      <p:ext uri="{BB962C8B-B14F-4D97-AF65-F5344CB8AC3E}">
        <p14:creationId xmlns:p14="http://schemas.microsoft.com/office/powerpoint/2010/main" val="2745015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920</Words>
  <Application>Microsoft Office PowerPoint</Application>
  <PresentationFormat>Widescreen</PresentationFormat>
  <Paragraphs>62</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Nova</vt:lpstr>
      <vt:lpstr>Biome</vt:lpstr>
      <vt:lpstr>Biome Light</vt:lpstr>
      <vt:lpstr>Calibri</vt:lpstr>
      <vt:lpstr>Segoe UI</vt:lpstr>
      <vt:lpstr>Söhne</vt:lpstr>
      <vt:lpstr>Office Theme</vt:lpstr>
      <vt:lpstr>Notencrypt</vt:lpstr>
      <vt:lpstr>Is your Data secure? Because Privacy matters</vt:lpstr>
      <vt:lpstr>Problem Statement</vt:lpstr>
      <vt:lpstr>Society relies on secure encryption</vt:lpstr>
      <vt:lpstr>Why Notencrypt?</vt:lpstr>
      <vt:lpstr>Business Model</vt:lpstr>
      <vt:lpstr>Market Size</vt:lpstr>
      <vt:lpstr>PowerPoint Presentation</vt:lpstr>
      <vt:lpstr>PowerPoint Presentation</vt:lpstr>
      <vt:lpstr>The software segment accounted for the majority of the market with around 80% share in 2019 and is expected to maintain its dominance through 2026 Rising usage for securing enterprise IP and mitigating financial risks associated with loss or theft of confidential data is likely to boost the segment growth Encryption software emerged as a viable solution for ensuring compliance with data privacy regulations.</vt:lpstr>
      <vt:lpstr>Revenue Model</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2022-07-13T15:59:43Z</dcterms:created>
  <dcterms:modified xsi:type="dcterms:W3CDTF">2023-03-02T03:13:41Z</dcterms:modified>
</cp:coreProperties>
</file>